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17A6FC-B7DA-435A-840D-B0CE36E6D634}" type="datetimeFigureOut">
              <a:rPr lang="ar-IQ" smtClean="0"/>
              <a:pPr/>
              <a:t>20/08/1441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F32F60-41DF-483A-B6CE-5354564C6F6A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8180" cy="1428760"/>
          </a:xfrm>
        </p:spPr>
        <p:txBody>
          <a:bodyPr>
            <a:normAutofit/>
          </a:bodyPr>
          <a:lstStyle/>
          <a:p>
            <a:pPr algn="ctr"/>
            <a:r>
              <a:rPr lang="ar-IQ" sz="4400" dirty="0" smtClean="0">
                <a:solidFill>
                  <a:srgbClr val="FFFF00"/>
                </a:solidFill>
              </a:rPr>
              <a:t>أطراف </a:t>
            </a:r>
            <a:r>
              <a:rPr lang="ar-IQ" sz="4400" dirty="0" err="1" smtClean="0">
                <a:solidFill>
                  <a:srgbClr val="FFFF00"/>
                </a:solidFill>
              </a:rPr>
              <a:t>الكفالات</a:t>
            </a:r>
            <a:r>
              <a:rPr lang="ar-IQ" sz="4400" dirty="0" smtClean="0">
                <a:solidFill>
                  <a:srgbClr val="FFFF00"/>
                </a:solidFill>
              </a:rPr>
              <a:t> والتزاماتهم</a:t>
            </a:r>
            <a:endParaRPr lang="ar-IQ" sz="4400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429684" cy="43577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هناك ثلاثة أطراف رئيسية في الكفالة تنشأ ما بينهم علاقات متداخلة والتزامات متبادلة  وهذه العلاقات يمكن تصنيفها كالتالي : </a:t>
            </a:r>
            <a:endParaRPr lang="ar-IQ" dirty="0" smtClean="0"/>
          </a:p>
          <a:p>
            <a:pPr marL="514350" indent="-514350" algn="just">
              <a:buAutoNum type="arabicPeriod"/>
            </a:pPr>
            <a:r>
              <a:rPr lang="ar-IQ" dirty="0" smtClean="0"/>
              <a:t>علاقة المستفيد </a:t>
            </a:r>
            <a:r>
              <a:rPr lang="ar-IQ" dirty="0" smtClean="0"/>
              <a:t>بالمصرف .</a:t>
            </a:r>
            <a:endParaRPr lang="ar-IQ" dirty="0" smtClean="0"/>
          </a:p>
          <a:p>
            <a:pPr marL="514350" indent="-514350" algn="just">
              <a:buAutoNum type="arabicPeriod"/>
            </a:pPr>
            <a:r>
              <a:rPr lang="ar-IQ" dirty="0" smtClean="0"/>
              <a:t>علاقة العميل بالمصرف .</a:t>
            </a:r>
            <a:endParaRPr lang="ar-IQ" dirty="0" smtClean="0"/>
          </a:p>
          <a:p>
            <a:pPr marL="514350" indent="-514350" algn="just">
              <a:buAutoNum type="arabicPeriod"/>
            </a:pPr>
            <a:r>
              <a:rPr lang="ar-IQ" dirty="0" smtClean="0"/>
              <a:t>العلاقة بين المكفول والمستفيد .</a:t>
            </a:r>
          </a:p>
          <a:p>
            <a:pPr marL="514350" indent="-514350" algn="just"/>
            <a:endParaRPr lang="ar-IQ" dirty="0" smtClean="0"/>
          </a:p>
          <a:p>
            <a:pPr marL="514350" indent="-514350" algn="just"/>
            <a:r>
              <a:rPr lang="ar-IQ" dirty="0" smtClean="0">
                <a:solidFill>
                  <a:srgbClr val="FFFF00"/>
                </a:solidFill>
              </a:rPr>
              <a:t>أولاً : علاقة المستفيد بالمصرف : </a:t>
            </a:r>
          </a:p>
          <a:p>
            <a:pPr marL="514350" indent="-514350" algn="just"/>
            <a:r>
              <a:rPr lang="ar-IQ" dirty="0" smtClean="0"/>
              <a:t>فالمستفيد هو الجهة صاحبة المشروع ويتعهد </a:t>
            </a:r>
            <a:r>
              <a:rPr lang="ar-IQ" dirty="0" err="1" smtClean="0"/>
              <a:t>بها</a:t>
            </a:r>
            <a:r>
              <a:rPr lang="ar-IQ" dirty="0" smtClean="0"/>
              <a:t> المصرف بموجب الكفالة التي يصدرها نيابة عن العميل طالب </a:t>
            </a:r>
            <a:r>
              <a:rPr lang="ar-IQ" dirty="0" err="1" smtClean="0"/>
              <a:t>الاصدار</a:t>
            </a:r>
            <a:r>
              <a:rPr lang="ar-IQ" dirty="0" smtClean="0"/>
              <a:t> ويتم دفع المبلغ خلال المدة المذكورة في الكفالة , يحق للمستفيد رفض الكفالة المحررة لصالحه خلال </a:t>
            </a:r>
            <a:r>
              <a:rPr lang="ar-IQ" dirty="0" err="1" smtClean="0"/>
              <a:t>اسبوع</a:t>
            </a:r>
            <a:r>
              <a:rPr lang="ar-IQ" dirty="0" smtClean="0"/>
              <a:t> من استلامه لها أما في حالة قبول الكفالة فأن ذلك يعني إعفاء المكفول من تقديم التأمينات النقدية </a:t>
            </a:r>
            <a:r>
              <a:rPr lang="ar-IQ" dirty="0" err="1" smtClean="0"/>
              <a:t>والأكتفاء</a:t>
            </a:r>
            <a:r>
              <a:rPr lang="ar-IQ" dirty="0" smtClean="0"/>
              <a:t> بالكفالة فقط .</a:t>
            </a:r>
            <a:endParaRPr lang="ar-IQ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7286644" y="785794"/>
            <a:ext cx="804866" cy="80486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8180" cy="714380"/>
          </a:xfrm>
        </p:spPr>
        <p:txBody>
          <a:bodyPr>
            <a:normAutofit/>
          </a:bodyPr>
          <a:lstStyle/>
          <a:p>
            <a:pPr algn="ctr"/>
            <a:r>
              <a:rPr lang="ar-IQ" sz="4400" dirty="0" smtClean="0">
                <a:solidFill>
                  <a:srgbClr val="FFFF00"/>
                </a:solidFill>
              </a:rPr>
              <a:t>أطراف </a:t>
            </a:r>
            <a:r>
              <a:rPr lang="ar-IQ" sz="4400" dirty="0" smtClean="0">
                <a:solidFill>
                  <a:srgbClr val="FFFF00"/>
                </a:solidFill>
              </a:rPr>
              <a:t>الكفالات</a:t>
            </a:r>
            <a:endParaRPr lang="ar-IQ" sz="4400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429684" cy="5429288"/>
          </a:xfrm>
        </p:spPr>
        <p:txBody>
          <a:bodyPr>
            <a:normAutofit/>
          </a:bodyPr>
          <a:lstStyle/>
          <a:p>
            <a:pPr algn="just"/>
            <a:r>
              <a:rPr lang="ar-IQ" dirty="0" smtClean="0">
                <a:solidFill>
                  <a:srgbClr val="FFFF00"/>
                </a:solidFill>
              </a:rPr>
              <a:t>ثانياً </a:t>
            </a:r>
            <a:r>
              <a:rPr lang="ar-IQ" dirty="0" smtClean="0">
                <a:solidFill>
                  <a:srgbClr val="FFFF00"/>
                </a:solidFill>
              </a:rPr>
              <a:t>: </a:t>
            </a:r>
            <a:r>
              <a:rPr lang="ar-IQ" dirty="0" smtClean="0">
                <a:solidFill>
                  <a:srgbClr val="FFFF00"/>
                </a:solidFill>
              </a:rPr>
              <a:t>علاقة العميل بالمصرف :</a:t>
            </a:r>
            <a:endParaRPr lang="ar-IQ" dirty="0" smtClean="0">
              <a:solidFill>
                <a:srgbClr val="FFFF00"/>
              </a:solidFill>
            </a:endParaRPr>
          </a:p>
          <a:p>
            <a:pPr algn="just"/>
            <a:r>
              <a:rPr lang="ar-IQ" dirty="0" smtClean="0">
                <a:solidFill>
                  <a:srgbClr val="FFFF00"/>
                </a:solidFill>
              </a:rPr>
              <a:t> </a:t>
            </a:r>
            <a:r>
              <a:rPr lang="ar-IQ" dirty="0" smtClean="0"/>
              <a:t>تبدأ العلاقة بين المصرف وعميله ساعة تقديم الطلب </a:t>
            </a:r>
            <a:r>
              <a:rPr lang="ar-IQ" dirty="0" err="1" smtClean="0"/>
              <a:t>بأصدار</a:t>
            </a:r>
            <a:r>
              <a:rPr lang="ar-IQ" dirty="0" smtClean="0"/>
              <a:t> الكفالة المصرفية نيابة عنه لصالح الجهة المستفيدة صاحب العمل , ويتم تدوين جميع المعلومات والملاحظات على ظهر </a:t>
            </a:r>
            <a:r>
              <a:rPr lang="ar-IQ" dirty="0" smtClean="0"/>
              <a:t>أو متن الكفالة مثل المبلغ والفترة الزمنية , ويعتبر تعهد من العميل بدفع مبلغ الكفالة حال وقوع المطالبة </a:t>
            </a:r>
            <a:r>
              <a:rPr lang="ar-IQ" dirty="0" err="1" smtClean="0"/>
              <a:t>بها</a:t>
            </a:r>
            <a:r>
              <a:rPr lang="ar-IQ" dirty="0" smtClean="0"/>
              <a:t> من الجهة المستفيدة , حيث يقوم المصرف </a:t>
            </a:r>
            <a:r>
              <a:rPr lang="ar-IQ" dirty="0" err="1" smtClean="0"/>
              <a:t>بقتقييد</a:t>
            </a:r>
            <a:r>
              <a:rPr lang="ar-IQ" dirty="0" smtClean="0"/>
              <a:t> قيمة الكفالة على حساب العميل دون الرجوع إليه أو الحصول على موافقته .</a:t>
            </a:r>
          </a:p>
          <a:p>
            <a:pPr algn="just"/>
            <a:r>
              <a:rPr lang="ar-IQ" dirty="0" smtClean="0"/>
              <a:t>ثالثاً : العلاقة بين المكفول والمستفيد : </a:t>
            </a:r>
          </a:p>
          <a:p>
            <a:pPr algn="just"/>
            <a:r>
              <a:rPr lang="ar-IQ" dirty="0" smtClean="0"/>
              <a:t>تكون العلاقة بين المكفول والعميل في أن العميل يبقى مدين الذمة بقيمة الضمان , وفي حالة تم الاتفاق على الضمان المعين مع المصرف فيعني ذلك تحول الضمان ليصبح من مسؤولية المصرف المصدر للكفالة , وبالتالي </a:t>
            </a:r>
            <a:r>
              <a:rPr lang="ar-IQ" dirty="0" err="1" smtClean="0"/>
              <a:t>لاحاجة</a:t>
            </a:r>
            <a:r>
              <a:rPr lang="ar-IQ" dirty="0" smtClean="0"/>
              <a:t> لتقديم ضمان نقدي وبقاء ذمة المصرف محددة بقيمة مبلغ الكفالة حتى </a:t>
            </a:r>
            <a:r>
              <a:rPr lang="ar-IQ" dirty="0" err="1" smtClean="0"/>
              <a:t>انتها</a:t>
            </a:r>
            <a:r>
              <a:rPr lang="ar-IQ" dirty="0" smtClean="0"/>
              <a:t> مدة التسديد .</a:t>
            </a:r>
          </a:p>
          <a:p>
            <a:pPr algn="just"/>
            <a:endParaRPr lang="ar-IQ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966</TotalTime>
  <Words>229</Words>
  <Application>Microsoft Office PowerPoint</Application>
  <PresentationFormat>عرض على الشاشة (3:4)‏</PresentationFormat>
  <Paragraphs>13</Paragraphs>
  <Slides>2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تدفق</vt:lpstr>
      <vt:lpstr>أطراف الكفالات والتزاماتهم</vt:lpstr>
      <vt:lpstr>أطراف الكفالات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واقع قطاع النقل العام في العراق بعد العام 2015 وسبل تطويره</dc:title>
  <dc:creator>user7</dc:creator>
  <cp:lastModifiedBy>user7</cp:lastModifiedBy>
  <cp:revision>101</cp:revision>
  <dcterms:created xsi:type="dcterms:W3CDTF">2019-09-14T09:28:53Z</dcterms:created>
  <dcterms:modified xsi:type="dcterms:W3CDTF">2020-04-13T17:16:46Z</dcterms:modified>
</cp:coreProperties>
</file>